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embeddedFontLst>
    <p:embeddedFont>
      <p:font typeface="Cabin Condensed" pitchFamily="2" charset="77"/>
      <p:regular r:id="rId4"/>
      <p:bold r:id="rId5"/>
    </p:embeddedFont>
    <p:embeddedFont>
      <p:font typeface="Open Sans" panose="020B0306030504020204" pitchFamily="3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85"/>
    <p:restoredTop sz="94674"/>
  </p:normalViewPr>
  <p:slideViewPr>
    <p:cSldViewPr snapToGrid="0">
      <p:cViewPr varScale="1">
        <p:scale>
          <a:sx n="160" d="100"/>
          <a:sy n="160" d="100"/>
        </p:scale>
        <p:origin x="192" y="2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iningforchange.org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c1865263a2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c1865263a2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latin typeface="+mj-lt"/>
                <a:ea typeface="Open Sans"/>
                <a:cs typeface="Open Sans"/>
                <a:sym typeface="Open Sans"/>
              </a:rPr>
              <a:t>Template by Training for Change • </a:t>
            </a:r>
            <a:r>
              <a:rPr lang="en" u="sng" dirty="0">
                <a:latin typeface="+mj-lt"/>
                <a:ea typeface="Open Sans"/>
                <a:cs typeface="Open Sans"/>
                <a:sym typeface="Open Sans"/>
                <a:hlinkClick r:id="rId3"/>
              </a:rPr>
              <a:t>www.trainingforchange.org</a:t>
            </a:r>
            <a:r>
              <a:rPr lang="en" dirty="0">
                <a:latin typeface="+mj-lt"/>
                <a:ea typeface="Open Sans"/>
                <a:cs typeface="Open Sans"/>
                <a:sym typeface="Open Sans"/>
              </a:rPr>
              <a:t> </a:t>
            </a:r>
            <a:endParaRPr dirty="0">
              <a:latin typeface="+mj-lt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latin typeface="+mj-lt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+mj-lt"/>
                <a:ea typeface="Open Sans"/>
                <a:cs typeface="Open Sans"/>
                <a:sym typeface="Open Sans"/>
              </a:rPr>
              <a:t>HOW TO USE THIS SLIDE</a:t>
            </a:r>
            <a:endParaRPr b="1" dirty="0">
              <a:latin typeface="+mj-lt"/>
              <a:ea typeface="Open Sans"/>
              <a:cs typeface="Open Sans"/>
              <a:sym typeface="Open Sans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Char char="-"/>
            </a:pPr>
            <a:r>
              <a:rPr lang="en" dirty="0">
                <a:latin typeface="+mj-lt"/>
                <a:ea typeface="Open Sans"/>
                <a:cs typeface="Open Sans"/>
                <a:sym typeface="Open Sans"/>
              </a:rPr>
              <a:t>Add your discussion or introduction question to the middle of the circle.</a:t>
            </a:r>
            <a:endParaRPr dirty="0">
              <a:latin typeface="+mj-lt"/>
              <a:ea typeface="Open Sans"/>
              <a:cs typeface="Open Sans"/>
              <a:sym typeface="Open Sans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Char char="-"/>
            </a:pPr>
            <a:r>
              <a:rPr lang="en" dirty="0">
                <a:latin typeface="+mj-lt"/>
                <a:ea typeface="Open Sans"/>
                <a:cs typeface="Open Sans"/>
                <a:sym typeface="Open Sans"/>
              </a:rPr>
              <a:t>Add participants’ names around the circle and remove or add name shapes as needed</a:t>
            </a:r>
            <a:endParaRPr dirty="0">
              <a:latin typeface="+mj-lt"/>
              <a:ea typeface="Open Sans"/>
              <a:cs typeface="Open Sans"/>
              <a:sym typeface="Open Sans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Char char="-"/>
            </a:pPr>
            <a:r>
              <a:rPr lang="en" dirty="0">
                <a:latin typeface="+mj-lt"/>
                <a:ea typeface="Open Sans"/>
                <a:cs typeface="Open Sans"/>
                <a:sym typeface="Open Sans"/>
              </a:rPr>
              <a:t>Use the circle to go around to answer the questions</a:t>
            </a:r>
            <a:endParaRPr dirty="0">
              <a:latin typeface="+mj-lt"/>
              <a:ea typeface="Open Sans"/>
              <a:cs typeface="Open Sans"/>
              <a:sym typeface="Open Sans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Char char="-"/>
            </a:pPr>
            <a:r>
              <a:rPr lang="en" b="1" dirty="0">
                <a:latin typeface="+mj-lt"/>
                <a:ea typeface="Open Sans"/>
                <a:cs typeface="Open Sans"/>
                <a:sym typeface="Open Sans"/>
              </a:rPr>
              <a:t>Options and variations: </a:t>
            </a:r>
            <a:endParaRPr b="1" dirty="0">
              <a:latin typeface="+mj-lt"/>
              <a:ea typeface="Open Sans"/>
              <a:cs typeface="Open Sans"/>
              <a:sym typeface="Open Sans"/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Char char="-"/>
            </a:pPr>
            <a:r>
              <a:rPr lang="en" dirty="0">
                <a:latin typeface="+mj-lt"/>
                <a:ea typeface="Open Sans"/>
                <a:cs typeface="Open Sans"/>
                <a:sym typeface="Open Sans"/>
              </a:rPr>
              <a:t>Use photographs instead of typed names</a:t>
            </a:r>
            <a:endParaRPr dirty="0">
              <a:latin typeface="+mj-lt"/>
              <a:ea typeface="Open Sans"/>
              <a:cs typeface="Open Sans"/>
              <a:sym typeface="Open Sans"/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Char char="-"/>
            </a:pPr>
            <a:r>
              <a:rPr lang="en" dirty="0">
                <a:latin typeface="+mj-lt"/>
                <a:ea typeface="Open Sans"/>
                <a:cs typeface="Open Sans"/>
                <a:sym typeface="Open Sans"/>
              </a:rPr>
              <a:t>Put the name markers on the side of the slide and let people move them onto the circle themselves</a:t>
            </a:r>
            <a:endParaRPr dirty="0">
              <a:latin typeface="+mj-lt"/>
              <a:ea typeface="Open Sans"/>
              <a:cs typeface="Open Sans"/>
              <a:sym typeface="Open Sans"/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Char char="-"/>
            </a:pPr>
            <a:r>
              <a:rPr lang="en" dirty="0">
                <a:latin typeface="+mj-lt"/>
                <a:ea typeface="Open Sans"/>
                <a:cs typeface="Open Sans"/>
                <a:sym typeface="Open Sans"/>
              </a:rPr>
              <a:t>Let people add their own names to the shapes</a:t>
            </a:r>
            <a:endParaRPr dirty="0">
              <a:latin typeface="+mj-lt"/>
              <a:ea typeface="Open Sans"/>
              <a:cs typeface="Open Sans"/>
              <a:sym typeface="Open Sans"/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Char char="-"/>
            </a:pPr>
            <a:r>
              <a:rPr lang="en" dirty="0">
                <a:latin typeface="+mj-lt"/>
                <a:ea typeface="Open Sans"/>
                <a:cs typeface="Open Sans"/>
                <a:sym typeface="Open Sans"/>
              </a:rPr>
              <a:t>Include pronouns on the shaps</a:t>
            </a:r>
            <a:endParaRPr dirty="0">
              <a:latin typeface="+mj-lt"/>
              <a:ea typeface="Open Sans"/>
              <a:cs typeface="Open Sans"/>
              <a:sym typeface="Open Sans"/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Char char="-"/>
            </a:pPr>
            <a:r>
              <a:rPr lang="en" dirty="0">
                <a:latin typeface="+mj-lt"/>
                <a:ea typeface="Open Sans"/>
                <a:cs typeface="Open Sans"/>
                <a:sym typeface="Open Sans"/>
              </a:rPr>
              <a:t>Put something else in the center of the circle, like a candle/fire, animated GIF</a:t>
            </a:r>
            <a:endParaRPr dirty="0">
              <a:latin typeface="+mj-lt"/>
              <a:ea typeface="Open Sans"/>
              <a:cs typeface="Open Sans"/>
              <a:sym typeface="Open Sans"/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Char char="-"/>
            </a:pPr>
            <a:r>
              <a:rPr lang="en" dirty="0">
                <a:latin typeface="+mj-lt"/>
                <a:ea typeface="Open Sans"/>
                <a:cs typeface="Open Sans"/>
                <a:sym typeface="Open Sans"/>
              </a:rPr>
              <a:t>Use the circle for other circle-based activities, like appreciation circles, passing a “string” across the circle (draw lines using Google Slides or annotation tool)</a:t>
            </a:r>
            <a:endParaRPr dirty="0">
              <a:latin typeface="+mj-lt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1">
  <p:cSld name="TITLE_1">
    <p:bg>
      <p:bgPr>
        <a:solidFill>
          <a:srgbClr val="FFFFF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ctrTitle"/>
          </p:nvPr>
        </p:nvSpPr>
        <p:spPr>
          <a:xfrm>
            <a:off x="1263300" y="1417763"/>
            <a:ext cx="7212900" cy="16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9pPr>
          </a:lstStyle>
          <a:p>
            <a:endParaRPr/>
          </a:p>
        </p:txBody>
      </p:sp>
      <p:sp>
        <p:nvSpPr>
          <p:cNvPr id="55" name="Google Shape;55;p14"/>
          <p:cNvSpPr/>
          <p:nvPr/>
        </p:nvSpPr>
        <p:spPr>
          <a:xfrm>
            <a:off x="0" y="398044"/>
            <a:ext cx="9144000" cy="749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6" name="Google Shape;56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63300" y="637906"/>
            <a:ext cx="4014301" cy="269756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4"/>
          <p:cNvSpPr txBox="1">
            <a:spLocks noGrp="1"/>
          </p:cNvSpPr>
          <p:nvPr>
            <p:ph type="subTitle" idx="1"/>
          </p:nvPr>
        </p:nvSpPr>
        <p:spPr>
          <a:xfrm>
            <a:off x="1274150" y="3122156"/>
            <a:ext cx="7202100" cy="97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break dark">
  <p:cSld name="CUSTOM_1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3"/>
          <p:cNvSpPr/>
          <p:nvPr/>
        </p:nvSpPr>
        <p:spPr>
          <a:xfrm>
            <a:off x="0" y="-7800"/>
            <a:ext cx="5331900" cy="5143500"/>
          </a:xfrm>
          <a:prstGeom prst="rect">
            <a:avLst/>
          </a:prstGeom>
          <a:solidFill>
            <a:schemeClr val="dk2"/>
          </a:solidFill>
          <a:ln>
            <a:noFill/>
          </a:ln>
          <a:effectLst>
            <a:outerShdw blurRad="1714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3"/>
          <p:cNvSpPr txBox="1">
            <a:spLocks noGrp="1"/>
          </p:cNvSpPr>
          <p:nvPr>
            <p:ph type="title"/>
          </p:nvPr>
        </p:nvSpPr>
        <p:spPr>
          <a:xfrm>
            <a:off x="644725" y="1187156"/>
            <a:ext cx="4317900" cy="290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700"/>
              <a:buNone/>
              <a:defRPr sz="4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700"/>
              <a:buNone/>
              <a:defRPr sz="4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700"/>
              <a:buNone/>
              <a:defRPr sz="4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700"/>
              <a:buNone/>
              <a:defRPr sz="4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700"/>
              <a:buNone/>
              <a:defRPr sz="4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700"/>
              <a:buNone/>
              <a:defRPr sz="4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700"/>
              <a:buNone/>
              <a:defRPr sz="4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700"/>
              <a:buNone/>
              <a:defRPr sz="4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700"/>
              <a:buNone/>
              <a:defRPr sz="4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right side text">
  <p:cSld name="TITLE_AND_BODY_2_3_3_1">
    <p:bg>
      <p:bgPr>
        <a:solidFill>
          <a:srgbClr val="FFFFFF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4"/>
          <p:cNvSpPr txBox="1">
            <a:spLocks noGrp="1"/>
          </p:cNvSpPr>
          <p:nvPr>
            <p:ph type="title"/>
          </p:nvPr>
        </p:nvSpPr>
        <p:spPr>
          <a:xfrm>
            <a:off x="4556700" y="77700"/>
            <a:ext cx="4514700" cy="48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b="1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24"/>
          <p:cNvSpPr txBox="1">
            <a:spLocks noGrp="1"/>
          </p:cNvSpPr>
          <p:nvPr>
            <p:ph type="body" idx="1"/>
          </p:nvPr>
        </p:nvSpPr>
        <p:spPr>
          <a:xfrm>
            <a:off x="4629300" y="804169"/>
            <a:ext cx="4514700" cy="42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06400" rtl="0">
              <a:spcBef>
                <a:spcPts val="600"/>
              </a:spcBef>
              <a:spcAft>
                <a:spcPts val="0"/>
              </a:spcAft>
              <a:buSzPts val="2800"/>
              <a:buChar char="⊙"/>
              <a:defRPr sz="2800"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_AND_BODY_2_3_2">
    <p:bg>
      <p:bgPr>
        <a:solidFill>
          <a:srgbClr val="FFFFFF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5"/>
          <p:cNvSpPr txBox="1">
            <a:spLocks noGrp="1"/>
          </p:cNvSpPr>
          <p:nvPr>
            <p:ph type="title"/>
          </p:nvPr>
        </p:nvSpPr>
        <p:spPr>
          <a:xfrm>
            <a:off x="211200" y="77700"/>
            <a:ext cx="8698800" cy="48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b="1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>
  <p:cSld name="TITLE_AND_BODY_2_3_1">
    <p:bg>
      <p:bgPr>
        <a:solidFill>
          <a:srgbClr val="FFFFFF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6"/>
          <p:cNvSpPr txBox="1">
            <a:spLocks noGrp="1"/>
          </p:cNvSpPr>
          <p:nvPr>
            <p:ph type="title"/>
          </p:nvPr>
        </p:nvSpPr>
        <p:spPr>
          <a:xfrm>
            <a:off x="211200" y="77700"/>
            <a:ext cx="8698800" cy="48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b="1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26"/>
          <p:cNvSpPr txBox="1">
            <a:spLocks noGrp="1"/>
          </p:cNvSpPr>
          <p:nvPr>
            <p:ph type="body" idx="1"/>
          </p:nvPr>
        </p:nvSpPr>
        <p:spPr>
          <a:xfrm>
            <a:off x="211200" y="804169"/>
            <a:ext cx="4406100" cy="433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06400" rtl="0">
              <a:spcBef>
                <a:spcPts val="600"/>
              </a:spcBef>
              <a:spcAft>
                <a:spcPts val="0"/>
              </a:spcAft>
              <a:buSzPts val="2800"/>
              <a:buChar char="⊙"/>
              <a:defRPr sz="2800"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9" name="Google Shape;99;p26"/>
          <p:cNvSpPr txBox="1">
            <a:spLocks noGrp="1"/>
          </p:cNvSpPr>
          <p:nvPr>
            <p:ph type="body" idx="2"/>
          </p:nvPr>
        </p:nvSpPr>
        <p:spPr>
          <a:xfrm>
            <a:off x="4617300" y="804169"/>
            <a:ext cx="4526700" cy="433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06400" rtl="0">
              <a:spcBef>
                <a:spcPts val="600"/>
              </a:spcBef>
              <a:spcAft>
                <a:spcPts val="0"/>
              </a:spcAft>
              <a:buSzPts val="2800"/>
              <a:buChar char="⊙"/>
              <a:defRPr sz="2800"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BLANK_2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2">
  <p:cSld name="TITLE_1_2">
    <p:bg>
      <p:bgPr>
        <a:solidFill>
          <a:srgbClr val="FFFFFF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ctrTitle"/>
          </p:nvPr>
        </p:nvSpPr>
        <p:spPr>
          <a:xfrm>
            <a:off x="1187100" y="824138"/>
            <a:ext cx="7206900" cy="16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9pPr>
          </a:lstStyle>
          <a:p>
            <a:endParaRPr/>
          </a:p>
        </p:txBody>
      </p:sp>
      <p:sp>
        <p:nvSpPr>
          <p:cNvPr id="60" name="Google Shape;60;p15"/>
          <p:cNvSpPr/>
          <p:nvPr/>
        </p:nvSpPr>
        <p:spPr>
          <a:xfrm>
            <a:off x="0" y="2626894"/>
            <a:ext cx="9144000" cy="749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1" name="Google Shape;61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63300" y="2866756"/>
            <a:ext cx="4014301" cy="269756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5"/>
          <p:cNvSpPr txBox="1">
            <a:spLocks noGrp="1"/>
          </p:cNvSpPr>
          <p:nvPr>
            <p:ph type="subTitle" idx="1"/>
          </p:nvPr>
        </p:nvSpPr>
        <p:spPr>
          <a:xfrm>
            <a:off x="1187100" y="3497475"/>
            <a:ext cx="7206900" cy="97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3">
  <p:cSld name="TITLE_1_2_1_1_1">
    <p:bg>
      <p:bgPr>
        <a:solidFill>
          <a:schemeClr val="dk2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 txBox="1">
            <a:spLocks noGrp="1"/>
          </p:cNvSpPr>
          <p:nvPr>
            <p:ph type="ctrTitle"/>
          </p:nvPr>
        </p:nvSpPr>
        <p:spPr>
          <a:xfrm>
            <a:off x="1187100" y="824138"/>
            <a:ext cx="7155600" cy="16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 b="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16"/>
          <p:cNvSpPr/>
          <p:nvPr/>
        </p:nvSpPr>
        <p:spPr>
          <a:xfrm>
            <a:off x="0" y="2626894"/>
            <a:ext cx="9144000" cy="749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6" name="Google Shape;66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63300" y="2866756"/>
            <a:ext cx="4014301" cy="269756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6"/>
          <p:cNvSpPr txBox="1">
            <a:spLocks noGrp="1"/>
          </p:cNvSpPr>
          <p:nvPr>
            <p:ph type="subTitle" idx="1"/>
          </p:nvPr>
        </p:nvSpPr>
        <p:spPr>
          <a:xfrm>
            <a:off x="1263300" y="3506363"/>
            <a:ext cx="7310700" cy="97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5">
  <p:cSld name="TITLE_1_1_2">
    <p:bg>
      <p:bgPr>
        <a:solidFill>
          <a:srgbClr val="FFFFFF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ctrTitle"/>
          </p:nvPr>
        </p:nvSpPr>
        <p:spPr>
          <a:xfrm>
            <a:off x="1273850" y="1287975"/>
            <a:ext cx="6954600" cy="16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subTitle" idx="1"/>
          </p:nvPr>
        </p:nvSpPr>
        <p:spPr>
          <a:xfrm>
            <a:off x="1274150" y="2969625"/>
            <a:ext cx="7145100" cy="112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6">
  <p:cSld name="TITLE_1_1_1">
    <p:bg>
      <p:bgPr>
        <a:solidFill>
          <a:srgbClr val="FFFFFF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8"/>
          <p:cNvSpPr txBox="1">
            <a:spLocks noGrp="1"/>
          </p:cNvSpPr>
          <p:nvPr>
            <p:ph type="ctrTitle"/>
          </p:nvPr>
        </p:nvSpPr>
        <p:spPr>
          <a:xfrm>
            <a:off x="1263300" y="1246313"/>
            <a:ext cx="7079400" cy="16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subTitle" idx="1"/>
          </p:nvPr>
        </p:nvSpPr>
        <p:spPr>
          <a:xfrm>
            <a:off x="1263300" y="2950706"/>
            <a:ext cx="7299900" cy="97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4" name="Google Shape;74;p18"/>
          <p:cNvSpPr/>
          <p:nvPr/>
        </p:nvSpPr>
        <p:spPr>
          <a:xfrm>
            <a:off x="0" y="4275113"/>
            <a:ext cx="9144000" cy="43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5" name="Google Shape;75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25725" y="4357015"/>
            <a:ext cx="4014301" cy="2697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full width text">
  <p:cSld name="TITLE_AND_BODY_2_3">
    <p:bg>
      <p:bgPr>
        <a:solidFill>
          <a:srgbClr val="FFFFFF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9"/>
          <p:cNvSpPr txBox="1">
            <a:spLocks noGrp="1"/>
          </p:cNvSpPr>
          <p:nvPr>
            <p:ph type="title"/>
          </p:nvPr>
        </p:nvSpPr>
        <p:spPr>
          <a:xfrm>
            <a:off x="211200" y="77700"/>
            <a:ext cx="8698800" cy="48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b="1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body" idx="1"/>
          </p:nvPr>
        </p:nvSpPr>
        <p:spPr>
          <a:xfrm>
            <a:off x="393225" y="804169"/>
            <a:ext cx="8597400" cy="42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06400" rtl="0">
              <a:spcBef>
                <a:spcPts val="600"/>
              </a:spcBef>
              <a:spcAft>
                <a:spcPts val="0"/>
              </a:spcAft>
              <a:buSzPts val="2800"/>
              <a:buChar char="⊙"/>
              <a:defRPr sz="2800"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left side text">
  <p:cSld name="TITLE_AND_BODY_2_3_3">
    <p:bg>
      <p:bgPr>
        <a:solidFill>
          <a:srgbClr val="FFFFFF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0"/>
          <p:cNvSpPr txBox="1">
            <a:spLocks noGrp="1"/>
          </p:cNvSpPr>
          <p:nvPr>
            <p:ph type="title"/>
          </p:nvPr>
        </p:nvSpPr>
        <p:spPr>
          <a:xfrm>
            <a:off x="211200" y="77700"/>
            <a:ext cx="8698800" cy="48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b="1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body" idx="1"/>
          </p:nvPr>
        </p:nvSpPr>
        <p:spPr>
          <a:xfrm>
            <a:off x="393225" y="804169"/>
            <a:ext cx="4294800" cy="42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06400" rtl="0">
              <a:spcBef>
                <a:spcPts val="600"/>
              </a:spcBef>
              <a:spcAft>
                <a:spcPts val="0"/>
              </a:spcAft>
              <a:buSzPts val="2800"/>
              <a:buChar char="⊙"/>
              <a:defRPr sz="2800"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prompt, full width text">
  <p:cSld name="TITLE_AND_BODY_2_3_3_2_1">
    <p:bg>
      <p:bgPr>
        <a:solidFill>
          <a:srgbClr val="FFFFFF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471550" y="306300"/>
            <a:ext cx="8438400" cy="48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1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600"/>
              <a:buNone/>
              <a:defRPr sz="4600" b="1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600"/>
              <a:buNone/>
              <a:defRPr sz="4600" b="1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600"/>
              <a:buNone/>
              <a:defRPr sz="4600" b="1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600"/>
              <a:buNone/>
              <a:defRPr sz="4600" b="1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600"/>
              <a:buNone/>
              <a:defRPr sz="4600" b="1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600"/>
              <a:buNone/>
              <a:defRPr sz="4600" b="1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600"/>
              <a:buNone/>
              <a:defRPr sz="4600" b="1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600"/>
              <a:buNone/>
              <a:defRPr sz="4600" b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84675" y="1543913"/>
            <a:ext cx="7748700" cy="333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50850" rtl="0">
              <a:spcBef>
                <a:spcPts val="600"/>
              </a:spcBef>
              <a:spcAft>
                <a:spcPts val="0"/>
              </a:spcAft>
              <a:buSzPts val="3500"/>
              <a:buChar char="⊙"/>
              <a:defRPr sz="3500"/>
            </a:lvl1pPr>
            <a:lvl2pPr marL="914400" lvl="1" indent="-431800" rtl="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2pPr>
            <a:lvl3pPr marL="1371600" lvl="2" indent="-419100" rtl="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3pPr>
            <a:lvl4pPr marL="1828800" lvl="3" indent="-431800" rtl="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4pPr>
            <a:lvl5pPr marL="2286000" lvl="4" indent="-431800" rtl="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rtl="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6pPr>
            <a:lvl7pPr marL="3200400" lvl="6" indent="-431800" rtl="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7pPr>
            <a:lvl8pPr marL="3657600" lvl="7" indent="-431800" rtl="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8pPr>
            <a:lvl9pPr marL="4114800" lvl="8" indent="-431800" rtl="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break">
  <p:cSld name="CUSTOM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2"/>
          <p:cNvSpPr/>
          <p:nvPr/>
        </p:nvSpPr>
        <p:spPr>
          <a:xfrm>
            <a:off x="-71100" y="-7800"/>
            <a:ext cx="5403000" cy="51435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714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2"/>
          <p:cNvSpPr txBox="1">
            <a:spLocks noGrp="1"/>
          </p:cNvSpPr>
          <p:nvPr>
            <p:ph type="title"/>
          </p:nvPr>
        </p:nvSpPr>
        <p:spPr>
          <a:xfrm>
            <a:off x="644725" y="1187156"/>
            <a:ext cx="4317900" cy="290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700"/>
              <a:buNone/>
              <a:defRPr sz="4700">
                <a:latin typeface="Open Sans"/>
                <a:ea typeface="Open Sans"/>
                <a:cs typeface="Open Sans"/>
                <a:sym typeface="Open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700"/>
              <a:buNone/>
              <a:defRPr sz="4700">
                <a:latin typeface="Open Sans"/>
                <a:ea typeface="Open Sans"/>
                <a:cs typeface="Open Sans"/>
                <a:sym typeface="Open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700"/>
              <a:buNone/>
              <a:defRPr sz="4700">
                <a:latin typeface="Open Sans"/>
                <a:ea typeface="Open Sans"/>
                <a:cs typeface="Open Sans"/>
                <a:sym typeface="Open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700"/>
              <a:buNone/>
              <a:defRPr sz="4700">
                <a:latin typeface="Open Sans"/>
                <a:ea typeface="Open Sans"/>
                <a:cs typeface="Open Sans"/>
                <a:sym typeface="Open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700"/>
              <a:buNone/>
              <a:defRPr sz="4700">
                <a:latin typeface="Open Sans"/>
                <a:ea typeface="Open Sans"/>
                <a:cs typeface="Open Sans"/>
                <a:sym typeface="Open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700"/>
              <a:buNone/>
              <a:defRPr sz="4700">
                <a:latin typeface="Open Sans"/>
                <a:ea typeface="Open Sans"/>
                <a:cs typeface="Open Sans"/>
                <a:sym typeface="Open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700"/>
              <a:buNone/>
              <a:defRPr sz="4700">
                <a:latin typeface="Open Sans"/>
                <a:ea typeface="Open Sans"/>
                <a:cs typeface="Open Sans"/>
                <a:sym typeface="Open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700"/>
              <a:buNone/>
              <a:defRPr sz="4700">
                <a:latin typeface="Open Sans"/>
                <a:ea typeface="Open Sans"/>
                <a:cs typeface="Open Sans"/>
                <a:sym typeface="Open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700"/>
              <a:buNone/>
              <a:defRPr sz="4700"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FFFFFF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211200" y="77700"/>
            <a:ext cx="8698800" cy="4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Droid Sans"/>
              <a:buNone/>
              <a:defRPr sz="3000" b="1">
                <a:solidFill>
                  <a:schemeClr val="dk2"/>
                </a:solidFill>
                <a:latin typeface="Droid Sans"/>
                <a:ea typeface="Droid Sans"/>
                <a:cs typeface="Droid Sans"/>
                <a:sym typeface="Droid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abin Condensed"/>
              <a:buNone/>
              <a:defRPr sz="3000" b="1">
                <a:solidFill>
                  <a:schemeClr val="dk2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abin Condensed"/>
              <a:buNone/>
              <a:defRPr sz="3000" b="1">
                <a:solidFill>
                  <a:schemeClr val="dk2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abin Condensed"/>
              <a:buNone/>
              <a:defRPr sz="3000" b="1">
                <a:solidFill>
                  <a:schemeClr val="dk2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abin Condensed"/>
              <a:buNone/>
              <a:defRPr sz="3000" b="1">
                <a:solidFill>
                  <a:schemeClr val="dk2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abin Condensed"/>
              <a:buNone/>
              <a:defRPr sz="3000" b="1">
                <a:solidFill>
                  <a:schemeClr val="dk2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abin Condensed"/>
              <a:buNone/>
              <a:defRPr sz="3000" b="1">
                <a:solidFill>
                  <a:schemeClr val="dk2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abin Condensed"/>
              <a:buNone/>
              <a:defRPr sz="3000" b="1">
                <a:solidFill>
                  <a:schemeClr val="dk2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abin Condensed"/>
              <a:buNone/>
              <a:defRPr sz="3000" b="1">
                <a:solidFill>
                  <a:schemeClr val="dk2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93225" y="804169"/>
            <a:ext cx="8597400" cy="42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06400" rtl="0">
              <a:spcBef>
                <a:spcPts val="600"/>
              </a:spcBef>
              <a:spcAft>
                <a:spcPts val="0"/>
              </a:spcAft>
              <a:buSzPts val="2800"/>
              <a:buFont typeface="Open Sans"/>
              <a:buChar char="⊙"/>
              <a:defRPr sz="2800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Font typeface="Open Sans"/>
              <a:buChar char="○"/>
              <a:defRPr sz="2400"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Font typeface="Open Sans"/>
              <a:buChar char="■"/>
              <a:defRPr sz="2400"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  <a:defRPr sz="1800"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○"/>
              <a:defRPr sz="1800"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■"/>
              <a:defRPr sz="1800"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  <a:defRPr sz="1800"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○"/>
              <a:defRPr sz="1800"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■"/>
              <a:defRPr sz="1800"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iningforchange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9"/>
          <p:cNvSpPr txBox="1">
            <a:spLocks noGrp="1"/>
          </p:cNvSpPr>
          <p:nvPr>
            <p:ph type="title"/>
          </p:nvPr>
        </p:nvSpPr>
        <p:spPr>
          <a:xfrm>
            <a:off x="211200" y="77700"/>
            <a:ext cx="8698800" cy="48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+mj-lt"/>
              </a:rPr>
              <a:t>Welcome! Pull up a chair around our circle</a:t>
            </a:r>
            <a:endParaRPr dirty="0">
              <a:latin typeface="+mj-lt"/>
            </a:endParaRPr>
          </a:p>
        </p:txBody>
      </p:sp>
      <p:sp>
        <p:nvSpPr>
          <p:cNvPr id="112" name="Google Shape;112;p29" descr="Circle" title="Circle"/>
          <p:cNvSpPr/>
          <p:nvPr/>
        </p:nvSpPr>
        <p:spPr>
          <a:xfrm>
            <a:off x="2561700" y="1151700"/>
            <a:ext cx="4020600" cy="3381900"/>
          </a:xfrm>
          <a:prstGeom prst="ellipse">
            <a:avLst/>
          </a:prstGeom>
          <a:noFill/>
          <a:ln w="1524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latin typeface="+mj-lt"/>
                <a:ea typeface="Open Sans"/>
                <a:cs typeface="Open Sans"/>
                <a:sym typeface="Open Sans"/>
              </a:rPr>
              <a:t>[</a:t>
            </a:r>
            <a:r>
              <a:rPr lang="en-CA" sz="2400" dirty="0">
                <a:latin typeface="+mj-lt"/>
                <a:ea typeface="Open Sans"/>
                <a:cs typeface="Open Sans"/>
                <a:sym typeface="Open Sans"/>
              </a:rPr>
              <a:t>Order of </a:t>
            </a:r>
            <a:r>
              <a:rPr lang="en-CA" sz="2400">
                <a:latin typeface="+mj-lt"/>
                <a:ea typeface="Open Sans"/>
                <a:cs typeface="Open Sans"/>
                <a:sym typeface="Open Sans"/>
              </a:rPr>
              <a:t>sharing today </a:t>
            </a:r>
            <a:endParaRPr lang="en-CA" sz="2400" dirty="0">
              <a:latin typeface="+mj-lt"/>
              <a:ea typeface="Open Sans"/>
              <a:cs typeface="Open Sans"/>
              <a:sym typeface="Open San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dirty="0">
                <a:latin typeface="+mj-lt"/>
                <a:ea typeface="Open Sans"/>
                <a:cs typeface="Open Sans"/>
                <a:sym typeface="Open Sans"/>
              </a:rPr>
              <a:t>Clockwise</a:t>
            </a:r>
            <a:r>
              <a:rPr lang="en" sz="2400" dirty="0">
                <a:latin typeface="+mj-lt"/>
                <a:ea typeface="Open Sans"/>
                <a:cs typeface="Open Sans"/>
                <a:sym typeface="Open Sans"/>
              </a:rPr>
              <a:t>]</a:t>
            </a:r>
            <a:endParaRPr dirty="0">
              <a:solidFill>
                <a:srgbClr val="FFDD6E"/>
              </a:solidFill>
              <a:latin typeface="+mj-lt"/>
            </a:endParaRPr>
          </a:p>
        </p:txBody>
      </p:sp>
      <p:sp>
        <p:nvSpPr>
          <p:cNvPr id="113" name="Google Shape;113;p29"/>
          <p:cNvSpPr/>
          <p:nvPr/>
        </p:nvSpPr>
        <p:spPr>
          <a:xfrm>
            <a:off x="7264425" y="3393203"/>
            <a:ext cx="1234500" cy="294900"/>
          </a:xfrm>
          <a:prstGeom prst="roundRect">
            <a:avLst>
              <a:gd name="adj" fmla="val 16667"/>
            </a:avLst>
          </a:prstGeom>
          <a:solidFill>
            <a:srgbClr val="FFF1B0">
              <a:alpha val="48040"/>
            </a:srgbClr>
          </a:solidFill>
          <a:ln w="9525" cap="flat" cmpd="sng">
            <a:solidFill>
              <a:srgbClr val="3E186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+mj-lt"/>
              <a:ea typeface="Droid Sans"/>
              <a:cs typeface="Droid Sans"/>
              <a:sym typeface="Droid Sans"/>
            </a:endParaRPr>
          </a:p>
        </p:txBody>
      </p:sp>
      <p:sp>
        <p:nvSpPr>
          <p:cNvPr id="114" name="Google Shape;114;p29"/>
          <p:cNvSpPr/>
          <p:nvPr/>
        </p:nvSpPr>
        <p:spPr>
          <a:xfrm>
            <a:off x="7264425" y="2242987"/>
            <a:ext cx="1234500" cy="294900"/>
          </a:xfrm>
          <a:prstGeom prst="roundRect">
            <a:avLst>
              <a:gd name="adj" fmla="val 16667"/>
            </a:avLst>
          </a:prstGeom>
          <a:solidFill>
            <a:srgbClr val="FFF1B0">
              <a:alpha val="48040"/>
            </a:srgbClr>
          </a:solidFill>
          <a:ln w="9525" cap="flat" cmpd="sng">
            <a:solidFill>
              <a:srgbClr val="3E186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+mj-lt"/>
              <a:ea typeface="Droid Sans"/>
              <a:cs typeface="Droid Sans"/>
              <a:sym typeface="Droid Sans"/>
            </a:endParaRPr>
          </a:p>
        </p:txBody>
      </p:sp>
      <p:sp>
        <p:nvSpPr>
          <p:cNvPr id="115" name="Google Shape;115;p29"/>
          <p:cNvSpPr/>
          <p:nvPr/>
        </p:nvSpPr>
        <p:spPr>
          <a:xfrm>
            <a:off x="6175175" y="4308156"/>
            <a:ext cx="1234500" cy="294900"/>
          </a:xfrm>
          <a:prstGeom prst="roundRect">
            <a:avLst>
              <a:gd name="adj" fmla="val 16667"/>
            </a:avLst>
          </a:prstGeom>
          <a:solidFill>
            <a:srgbClr val="FFF1B0">
              <a:alpha val="48040"/>
            </a:srgbClr>
          </a:solidFill>
          <a:ln w="9525" cap="flat" cmpd="sng">
            <a:solidFill>
              <a:srgbClr val="3E186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+mj-lt"/>
              <a:ea typeface="Droid Sans"/>
              <a:cs typeface="Droid Sans"/>
              <a:sym typeface="Droid Sans"/>
            </a:endParaRPr>
          </a:p>
        </p:txBody>
      </p:sp>
      <p:sp>
        <p:nvSpPr>
          <p:cNvPr id="116" name="Google Shape;116;p29"/>
          <p:cNvSpPr/>
          <p:nvPr/>
        </p:nvSpPr>
        <p:spPr>
          <a:xfrm>
            <a:off x="3989421" y="4716482"/>
            <a:ext cx="1234500" cy="294900"/>
          </a:xfrm>
          <a:prstGeom prst="roundRect">
            <a:avLst>
              <a:gd name="adj" fmla="val 16667"/>
            </a:avLst>
          </a:prstGeom>
          <a:solidFill>
            <a:srgbClr val="FFF1B0">
              <a:alpha val="48040"/>
            </a:srgbClr>
          </a:solidFill>
          <a:ln w="9525" cap="flat" cmpd="sng">
            <a:solidFill>
              <a:srgbClr val="3E186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+mj-lt"/>
              <a:ea typeface="Droid Sans"/>
              <a:cs typeface="Droid Sans"/>
              <a:sym typeface="Droid Sans"/>
            </a:endParaRPr>
          </a:p>
        </p:txBody>
      </p:sp>
      <p:sp>
        <p:nvSpPr>
          <p:cNvPr id="117" name="Google Shape;117;p29"/>
          <p:cNvSpPr/>
          <p:nvPr/>
        </p:nvSpPr>
        <p:spPr>
          <a:xfrm>
            <a:off x="4940675" y="759450"/>
            <a:ext cx="1234500" cy="294900"/>
          </a:xfrm>
          <a:prstGeom prst="roundRect">
            <a:avLst>
              <a:gd name="adj" fmla="val 16667"/>
            </a:avLst>
          </a:prstGeom>
          <a:solidFill>
            <a:srgbClr val="FFF1B0">
              <a:alpha val="48040"/>
            </a:srgbClr>
          </a:solidFill>
          <a:ln w="9525" cap="flat" cmpd="sng">
            <a:solidFill>
              <a:srgbClr val="3E186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+mj-lt"/>
              <a:ea typeface="Droid Sans"/>
              <a:cs typeface="Droid Sans"/>
              <a:sym typeface="Droid Sans"/>
            </a:endParaRPr>
          </a:p>
        </p:txBody>
      </p:sp>
      <p:sp>
        <p:nvSpPr>
          <p:cNvPr id="118" name="Google Shape;118;p29"/>
          <p:cNvSpPr txBox="1"/>
          <p:nvPr/>
        </p:nvSpPr>
        <p:spPr>
          <a:xfrm>
            <a:off x="-37300" y="4861350"/>
            <a:ext cx="2828400" cy="2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i="1" dirty="0">
                <a:solidFill>
                  <a:srgbClr val="666666"/>
                </a:solidFill>
              </a:rPr>
              <a:t>Template by </a:t>
            </a:r>
            <a:r>
              <a:rPr lang="en" sz="1200" i="1" u="sng" dirty="0">
                <a:solidFill>
                  <a:srgbClr val="66666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Training for Change</a:t>
            </a:r>
            <a:endParaRPr sz="1200" i="1" dirty="0">
              <a:solidFill>
                <a:srgbClr val="666666"/>
              </a:solidFill>
            </a:endParaRPr>
          </a:p>
        </p:txBody>
      </p:sp>
      <p:sp>
        <p:nvSpPr>
          <p:cNvPr id="119" name="Google Shape;119;p29"/>
          <p:cNvSpPr/>
          <p:nvPr/>
        </p:nvSpPr>
        <p:spPr>
          <a:xfrm>
            <a:off x="6468950" y="1290619"/>
            <a:ext cx="1234500" cy="294900"/>
          </a:xfrm>
          <a:prstGeom prst="roundRect">
            <a:avLst>
              <a:gd name="adj" fmla="val 16667"/>
            </a:avLst>
          </a:prstGeom>
          <a:solidFill>
            <a:srgbClr val="FFF1B0">
              <a:alpha val="48040"/>
            </a:srgbClr>
          </a:solidFill>
          <a:ln w="9525" cap="flat" cmpd="sng">
            <a:solidFill>
              <a:srgbClr val="3E186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+mj-lt"/>
              <a:ea typeface="Droid Sans"/>
              <a:cs typeface="Droid Sans"/>
              <a:sym typeface="Droid Sans"/>
            </a:endParaRPr>
          </a:p>
        </p:txBody>
      </p:sp>
      <p:sp>
        <p:nvSpPr>
          <p:cNvPr id="120" name="Google Shape;120;p29"/>
          <p:cNvSpPr/>
          <p:nvPr/>
        </p:nvSpPr>
        <p:spPr>
          <a:xfrm>
            <a:off x="1135475" y="2097741"/>
            <a:ext cx="1234500" cy="582705"/>
          </a:xfrm>
          <a:prstGeom prst="roundRect">
            <a:avLst>
              <a:gd name="adj" fmla="val 16667"/>
            </a:avLst>
          </a:prstGeom>
          <a:solidFill>
            <a:srgbClr val="FFF1B0">
              <a:alpha val="48040"/>
            </a:srgbClr>
          </a:solidFill>
          <a:ln w="9525" cap="flat" cmpd="sng">
            <a:solidFill>
              <a:srgbClr val="3E186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+mj-lt"/>
              <a:ea typeface="Droid Sans"/>
              <a:cs typeface="Droid Sans"/>
              <a:sym typeface="Droid Sans"/>
            </a:endParaRPr>
          </a:p>
        </p:txBody>
      </p:sp>
      <p:sp>
        <p:nvSpPr>
          <p:cNvPr id="121" name="Google Shape;121;p29"/>
          <p:cNvSpPr/>
          <p:nvPr/>
        </p:nvSpPr>
        <p:spPr>
          <a:xfrm>
            <a:off x="962400" y="3223544"/>
            <a:ext cx="1234500" cy="294900"/>
          </a:xfrm>
          <a:prstGeom prst="roundRect">
            <a:avLst>
              <a:gd name="adj" fmla="val 16667"/>
            </a:avLst>
          </a:prstGeom>
          <a:solidFill>
            <a:srgbClr val="FFF1B0">
              <a:alpha val="48040"/>
            </a:srgbClr>
          </a:solidFill>
          <a:ln w="9525" cap="flat" cmpd="sng">
            <a:solidFill>
              <a:srgbClr val="3E186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+mj-lt"/>
              <a:ea typeface="Droid Sans"/>
              <a:cs typeface="Droid Sans"/>
              <a:sym typeface="Droid Sans"/>
            </a:endParaRPr>
          </a:p>
        </p:txBody>
      </p:sp>
      <p:sp>
        <p:nvSpPr>
          <p:cNvPr id="122" name="Google Shape;122;p29"/>
          <p:cNvSpPr/>
          <p:nvPr/>
        </p:nvSpPr>
        <p:spPr>
          <a:xfrm>
            <a:off x="1605075" y="4238669"/>
            <a:ext cx="1186025" cy="392281"/>
          </a:xfrm>
          <a:prstGeom prst="roundRect">
            <a:avLst>
              <a:gd name="adj" fmla="val 16667"/>
            </a:avLst>
          </a:prstGeom>
          <a:solidFill>
            <a:srgbClr val="FFF1B0">
              <a:alpha val="48040"/>
            </a:srgbClr>
          </a:solidFill>
          <a:ln w="9525" cap="flat" cmpd="sng">
            <a:solidFill>
              <a:srgbClr val="3E186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+mj-lt"/>
              <a:ea typeface="Droid Sans"/>
              <a:cs typeface="Droid Sans"/>
              <a:sym typeface="Droid Sans"/>
            </a:endParaRPr>
          </a:p>
        </p:txBody>
      </p:sp>
      <p:sp>
        <p:nvSpPr>
          <p:cNvPr id="123" name="Google Shape;123;p29"/>
          <p:cNvSpPr/>
          <p:nvPr/>
        </p:nvSpPr>
        <p:spPr>
          <a:xfrm>
            <a:off x="2967317" y="667509"/>
            <a:ext cx="1022103" cy="386841"/>
          </a:xfrm>
          <a:prstGeom prst="roundRect">
            <a:avLst>
              <a:gd name="adj" fmla="val 50000"/>
            </a:avLst>
          </a:prstGeom>
          <a:solidFill>
            <a:srgbClr val="FFF1B0">
              <a:alpha val="48040"/>
            </a:srgbClr>
          </a:solidFill>
          <a:ln w="9525" cap="flat" cmpd="sng">
            <a:solidFill>
              <a:srgbClr val="3E186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+mj-lt"/>
              <a:ea typeface="Droid Sans"/>
              <a:cs typeface="Droid Sans"/>
              <a:sym typeface="Droid Sans"/>
            </a:endParaRPr>
          </a:p>
        </p:txBody>
      </p:sp>
      <p:sp>
        <p:nvSpPr>
          <p:cNvPr id="15" name="Google Shape;123;p29">
            <a:extLst>
              <a:ext uri="{FF2B5EF4-FFF2-40B4-BE49-F238E27FC236}">
                <a16:creationId xmlns:a16="http://schemas.microsoft.com/office/drawing/2014/main" id="{8517EDF3-E54E-47BE-91D7-4D72522A76BE}"/>
              </a:ext>
            </a:extLst>
          </p:cNvPr>
          <p:cNvSpPr/>
          <p:nvPr/>
        </p:nvSpPr>
        <p:spPr>
          <a:xfrm>
            <a:off x="1219200" y="1054350"/>
            <a:ext cx="1455851" cy="484201"/>
          </a:xfrm>
          <a:prstGeom prst="roundRect">
            <a:avLst>
              <a:gd name="adj" fmla="val 16667"/>
            </a:avLst>
          </a:prstGeom>
          <a:solidFill>
            <a:srgbClr val="FFF1B0">
              <a:alpha val="48040"/>
            </a:srgbClr>
          </a:solidFill>
          <a:ln w="9525" cap="flat" cmpd="sng">
            <a:solidFill>
              <a:srgbClr val="3E186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+mj-lt"/>
              <a:ea typeface="Droid Sans"/>
              <a:cs typeface="Droid Sans"/>
              <a:sym typeface="Droid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FC 2020 online trainings style">
  <a:themeElements>
    <a:clrScheme name="Custom 347">
      <a:dk1>
        <a:srgbClr val="2B134C"/>
      </a:dk1>
      <a:lt1>
        <a:srgbClr val="FFF1B0"/>
      </a:lt1>
      <a:dk2>
        <a:srgbClr val="3E186C"/>
      </a:dk2>
      <a:lt2>
        <a:srgbClr val="FFDD6E"/>
      </a:lt2>
      <a:accent1>
        <a:srgbClr val="005762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166</Words>
  <Application>Microsoft Macintosh PowerPoint</Application>
  <PresentationFormat>On-screen Show (16:9)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Open Sans</vt:lpstr>
      <vt:lpstr>Droid Sans</vt:lpstr>
      <vt:lpstr>Cabin Condensed</vt:lpstr>
      <vt:lpstr>TFC 2020 online trainings style</vt:lpstr>
      <vt:lpstr>Welcome! Pull up a chair around our circle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 Pull up a chair around our circle</dc:title>
  <dc:creator>Rumina Morris</dc:creator>
  <cp:lastModifiedBy>Jean Barsy</cp:lastModifiedBy>
  <cp:revision>6</cp:revision>
  <dcterms:modified xsi:type="dcterms:W3CDTF">2021-02-27T23:25:57Z</dcterms:modified>
</cp:coreProperties>
</file>